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14"/>
    </p:embeddedFont>
    <p:embeddedFont>
      <p:font typeface="Merriweather" panose="020B0604020202020204" charset="0"/>
      <p:regular r:id="rId15"/>
      <p:bold r:id="rId16"/>
      <p:italic r:id="rId17"/>
      <p:boldItalic r:id="rId18"/>
    </p:embeddedFont>
    <p:embeddedFont>
      <p:font typeface="Roboto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83213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3569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5325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1295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4993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9633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1311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942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519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33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7524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8896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21" name="Google Shape;21;p3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31" name="Google Shape;31;p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cm7sUL8dd3z5WIziNiH2uP1N9r79uMlE/view?usp=shari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1004150" y="19803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TABE 11/12 Study Guide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For Math Level M</a:t>
            </a: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1054275" y="3618064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1000"/>
              <a:t>By Marysusan Houk and Jeff McDanald</a:t>
            </a: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1000"/>
              <a:t>Jessamine County Adult Education</a:t>
            </a: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>
                <a:latin typeface="Impact"/>
                <a:ea typeface="Impact"/>
                <a:cs typeface="Impact"/>
                <a:sym typeface="Impact"/>
              </a:rPr>
              <a:t>TABE 11/12 Study Guide for Math Level M</a:t>
            </a:r>
            <a:r>
              <a:rPr lang="en" sz="2400">
                <a:highlight>
                  <a:schemeClr val="accent5"/>
                </a:highlight>
              </a:rPr>
              <a:t>   </a:t>
            </a:r>
            <a:endParaRPr sz="2400">
              <a:highlight>
                <a:schemeClr val="accent5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>
            <a:off x="311700" y="848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This is a team project created by</a:t>
            </a:r>
            <a:br>
              <a:rPr lang="en" sz="2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sz="2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Marysusan Houk and Jeff McDanald. </a:t>
            </a:r>
            <a:br>
              <a:rPr lang="en" sz="2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sz="2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Both are instructors at </a:t>
            </a:r>
            <a:br>
              <a:rPr lang="en" sz="2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sz="2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Jessamine County Adult Education. </a:t>
            </a:r>
            <a:br>
              <a:rPr lang="en" sz="2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sz="24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42" name="Google Shape;142;p22"/>
          <p:cNvPicPr preferRelativeResize="0"/>
          <p:nvPr/>
        </p:nvPicPr>
        <p:blipFill rotWithShape="1">
          <a:blip r:embed="rId3">
            <a:alphaModFix/>
          </a:blip>
          <a:srcRect l="54275" t="3272" r="21880" b="54815"/>
          <a:stretch/>
        </p:blipFill>
        <p:spPr>
          <a:xfrm>
            <a:off x="1804750" y="3046000"/>
            <a:ext cx="1587428" cy="185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 rotWithShape="1">
          <a:blip r:embed="rId4">
            <a:alphaModFix/>
          </a:blip>
          <a:srcRect l="29638" r="46722" b="55758"/>
          <a:stretch/>
        </p:blipFill>
        <p:spPr>
          <a:xfrm>
            <a:off x="3534650" y="3046000"/>
            <a:ext cx="1490699" cy="1854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>
                <a:latin typeface="Impact"/>
                <a:ea typeface="Impact"/>
                <a:cs typeface="Impact"/>
                <a:sym typeface="Impact"/>
              </a:rPr>
              <a:t>TABE 11/12 Study Guide for Math Level M</a:t>
            </a:r>
            <a:r>
              <a:rPr lang="en" sz="2400">
                <a:highlight>
                  <a:schemeClr val="accent5"/>
                </a:highlight>
              </a:rPr>
              <a:t>   </a:t>
            </a:r>
            <a:endParaRPr sz="2400">
              <a:highlight>
                <a:schemeClr val="accent5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38598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>
                <a:latin typeface="Merriweather"/>
                <a:ea typeface="Merriweather"/>
                <a:cs typeface="Merriweather"/>
                <a:sym typeface="Merriweather"/>
              </a:rPr>
              <a:t>Here is the link to the Study Guide we created:</a:t>
            </a:r>
            <a:endParaRPr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u="sng" dirty="0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https://drive.google.com/file/d/1cm7sUL8dd3z5WIziNiH2uP1N9r79uMlE/view?usp=sharing</a:t>
            </a:r>
            <a:endParaRPr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sz="24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50" name="Google Shape;150;p2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2000" y="1123875"/>
            <a:ext cx="2629674" cy="34118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latin typeface="Impact"/>
                <a:ea typeface="Impact"/>
                <a:cs typeface="Impact"/>
                <a:sym typeface="Impact"/>
              </a:rPr>
              <a:t>TABE 11/12 Study Guide for Math Level M</a:t>
            </a:r>
            <a:r>
              <a:rPr lang="en" sz="2400">
                <a:highlight>
                  <a:schemeClr val="accent5"/>
                </a:highlight>
              </a:rPr>
              <a:t>   </a:t>
            </a:r>
            <a:endParaRPr sz="2400">
              <a:highlight>
                <a:schemeClr val="accent5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311700" y="1077475"/>
            <a:ext cx="85206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3000" b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Hello and welcome to the </a:t>
            </a:r>
            <a:br>
              <a:rPr lang="en" sz="3000" b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sz="3000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Student Study Guide for the</a:t>
            </a:r>
            <a:br>
              <a:rPr lang="en" sz="3000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sz="3000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Math Level M TABE 11/12</a:t>
            </a:r>
            <a:r>
              <a:rPr lang="en" sz="3000" b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/>
            </a:r>
            <a:br>
              <a:rPr lang="en" sz="3000" b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sz="3000" b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slide presentation!</a:t>
            </a:r>
            <a:endParaRPr sz="3000" b="1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This product was created for the</a:t>
            </a:r>
            <a:br>
              <a:rPr lang="en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i="1">
                <a:solidFill>
                  <a:srgbClr val="22222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Introduction to Assessment for Adult Basic Education</a:t>
            </a:r>
            <a:br>
              <a:rPr lang="en" i="1">
                <a:solidFill>
                  <a:srgbClr val="22222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i="1">
                <a:solidFill>
                  <a:srgbClr val="22222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(Math for TABE 11/12) online course</a:t>
            </a:r>
            <a:r>
              <a:rPr lang="en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r>
              <a:rPr lang="en" b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>
                <a:latin typeface="Impact"/>
                <a:ea typeface="Impact"/>
                <a:cs typeface="Impact"/>
                <a:sym typeface="Impact"/>
              </a:rPr>
              <a:t>TABE 11/12 Study Guide for Math Level M</a:t>
            </a:r>
            <a:r>
              <a:rPr lang="en" sz="2400">
                <a:highlight>
                  <a:schemeClr val="accent5"/>
                </a:highlight>
              </a:rPr>
              <a:t>   </a:t>
            </a:r>
            <a:endParaRPr sz="2400">
              <a:highlight>
                <a:schemeClr val="accent5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latin typeface="Merriweather"/>
                <a:ea typeface="Merriweather"/>
                <a:cs typeface="Merriweather"/>
                <a:sym typeface="Merriweather"/>
              </a:rPr>
              <a:t>This slide presentation explains</a:t>
            </a:r>
            <a:br>
              <a:rPr lang="en" sz="2400"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sz="2400">
                <a:latin typeface="Merriweather"/>
                <a:ea typeface="Merriweather"/>
                <a:cs typeface="Merriweather"/>
                <a:sym typeface="Merriweather"/>
              </a:rPr>
              <a:t>a little bit about how our Study Guide</a:t>
            </a:r>
            <a:br>
              <a:rPr lang="en" sz="2400"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sz="2400">
                <a:latin typeface="Merriweather"/>
                <a:ea typeface="Merriweather"/>
                <a:cs typeface="Merriweather"/>
                <a:sym typeface="Merriweather"/>
              </a:rPr>
              <a:t>was created and why it was made.</a:t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 sz="240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If you would like to see the Study Guide right now,</a:t>
            </a:r>
            <a:br>
              <a:rPr lang="en" sz="240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sz="240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the link to the PDF is on the last page</a:t>
            </a:r>
            <a:br>
              <a:rPr lang="en" sz="240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sz="240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of this presentation.</a:t>
            </a:r>
            <a:endParaRPr sz="240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>
                <a:latin typeface="Impact"/>
                <a:ea typeface="Impact"/>
                <a:cs typeface="Impact"/>
                <a:sym typeface="Impact"/>
              </a:rPr>
              <a:t>TABE 11/12 Study Guide for Math Level M</a:t>
            </a:r>
            <a:r>
              <a:rPr lang="en" sz="2400">
                <a:highlight>
                  <a:schemeClr val="accent5"/>
                </a:highlight>
              </a:rPr>
              <a:t>   </a:t>
            </a:r>
            <a:endParaRPr sz="2400">
              <a:highlight>
                <a:schemeClr val="accent5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The Math M was selected because we found that the majority of our students are taking the TABE M Math based on their Locator scores. </a:t>
            </a:r>
            <a:br>
              <a:rPr lang="en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/>
            </a:r>
            <a:br>
              <a:rPr lang="en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So our product is fundamentally tied to the TABE M Math -- our most frequently used assessment. </a:t>
            </a:r>
            <a:br>
              <a:rPr lang="en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/>
            </a:r>
            <a:br>
              <a:rPr lang="en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It would be safe to say that nearly all  of the math concepts and standards from the M Math will be emphasized in our product.</a:t>
            </a:r>
            <a:endParaRPr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>
                <a:latin typeface="Impact"/>
                <a:ea typeface="Impact"/>
                <a:cs typeface="Impact"/>
                <a:sym typeface="Impact"/>
              </a:rPr>
              <a:t>TABE 11/12 Study Guide for Math Level M</a:t>
            </a:r>
            <a:r>
              <a:rPr lang="en" sz="2400">
                <a:highlight>
                  <a:schemeClr val="accent5"/>
                </a:highlight>
              </a:rPr>
              <a:t>   </a:t>
            </a:r>
            <a:endParaRPr sz="2400">
              <a:highlight>
                <a:schemeClr val="accent5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When creating the Study Guide,</a:t>
            </a:r>
            <a:br>
              <a:rPr lang="en" sz="2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sz="2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materials from the PLC were</a:t>
            </a:r>
            <a:br>
              <a:rPr lang="en" sz="2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sz="2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used to count how many </a:t>
            </a:r>
            <a:br>
              <a:rPr lang="en" sz="2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sz="2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questions of each type are</a:t>
            </a:r>
            <a:br>
              <a:rPr lang="en" sz="2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sz="2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found on the TABE 11 &amp; 12.</a:t>
            </a:r>
            <a:endParaRPr sz="24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11" name="Google Shape;11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7688" y="0"/>
            <a:ext cx="3857621" cy="5143495"/>
          </a:xfrm>
          <a:prstGeom prst="rect">
            <a:avLst/>
          </a:prstGeom>
          <a:noFill/>
          <a:ln>
            <a:noFill/>
          </a:ln>
          <a:effectLst>
            <a:outerShdw blurRad="57150" dist="200025" dir="7740000" algn="bl" rotWithShape="0">
              <a:srgbClr val="000000">
                <a:alpha val="27843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>
                <a:latin typeface="Impact"/>
                <a:ea typeface="Impact"/>
                <a:cs typeface="Impact"/>
                <a:sym typeface="Impact"/>
              </a:rPr>
              <a:t>TABE 11/12 Study Guide for Math Level M</a:t>
            </a:r>
            <a:r>
              <a:rPr lang="en" sz="2400">
                <a:highlight>
                  <a:schemeClr val="accent5"/>
                </a:highlight>
              </a:rPr>
              <a:t>   </a:t>
            </a:r>
            <a:endParaRPr sz="2400">
              <a:highlight>
                <a:schemeClr val="accent5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311700" y="9250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This Study Guide Product is focused on the areas of greatest emphasis according to the Blueprints.</a:t>
            </a:r>
            <a:endParaRPr sz="24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So, a primary benefit of the product is having most of the required knowledge accessible in a relatively short 8 page format. </a:t>
            </a:r>
            <a:r>
              <a:rPr lang="en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>
                <a:latin typeface="Impact"/>
                <a:ea typeface="Impact"/>
                <a:cs typeface="Impact"/>
                <a:sym typeface="Impact"/>
              </a:rPr>
              <a:t>TABE 11/12 Study Guide for Math Level M</a:t>
            </a:r>
            <a:r>
              <a:rPr lang="en" sz="2400">
                <a:highlight>
                  <a:schemeClr val="accent5"/>
                </a:highlight>
              </a:rPr>
              <a:t>   </a:t>
            </a:r>
            <a:endParaRPr sz="2400">
              <a:highlight>
                <a:schemeClr val="accent5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311700" y="9250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Description of Product:</a:t>
            </a:r>
            <a:endParaRPr b="1" dirty="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Arial"/>
              <a:buChar char="●"/>
            </a:pPr>
            <a:r>
              <a:rPr lang="en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The study guide acts as a one document study aid when reviewing for a progress test.</a:t>
            </a:r>
            <a:endParaRPr dirty="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Arial"/>
              <a:buChar char="●"/>
            </a:pPr>
            <a:r>
              <a:rPr lang="en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The study guide acts as a one document study aid when reviewing for a progress test.</a:t>
            </a:r>
            <a:endParaRPr dirty="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Arial"/>
              <a:buChar char="●"/>
            </a:pPr>
            <a:r>
              <a:rPr lang="en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It draws instructors’ attention to the changes in content.</a:t>
            </a:r>
            <a:endParaRPr dirty="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Arial"/>
              <a:buChar char="●"/>
            </a:pPr>
            <a:r>
              <a:rPr lang="en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It helps drive selection of materials and instruction toward areas of highest </a:t>
            </a:r>
            <a:r>
              <a:rPr lang="en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emphasis</a:t>
            </a:r>
            <a:r>
              <a:rPr lang="en" smtClean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>
                <a:latin typeface="Impact"/>
                <a:ea typeface="Impact"/>
                <a:cs typeface="Impact"/>
                <a:sym typeface="Impact"/>
              </a:rPr>
              <a:t>TABE 11/12 Study Guide for Math Level M</a:t>
            </a:r>
            <a:r>
              <a:rPr lang="en" sz="2400">
                <a:highlight>
                  <a:schemeClr val="accent5"/>
                </a:highlight>
              </a:rPr>
              <a:t>   </a:t>
            </a:r>
            <a:endParaRPr sz="2400">
              <a:highlight>
                <a:schemeClr val="accent5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body" idx="1"/>
          </p:nvPr>
        </p:nvSpPr>
        <p:spPr>
          <a:xfrm>
            <a:off x="311700" y="9250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Thoughts about the product:</a:t>
            </a:r>
            <a:endParaRPr b="1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Product has been successful in isolating the skills students need to focus on for an M level TABE gain</a:t>
            </a:r>
            <a:endParaRPr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Students are highly engaged with our product. Student are pleased to have everything they need to review in one document.</a:t>
            </a:r>
            <a:endParaRPr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Product can be used on a SMART board to facilitate student involvement.</a:t>
            </a:r>
            <a:endParaRPr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>
                <a:latin typeface="Impact"/>
                <a:ea typeface="Impact"/>
                <a:cs typeface="Impact"/>
                <a:sym typeface="Impact"/>
              </a:rPr>
              <a:t>TABE 11/12 Study Guide for Math Level M</a:t>
            </a:r>
            <a:r>
              <a:rPr lang="en" sz="2400">
                <a:highlight>
                  <a:schemeClr val="accent5"/>
                </a:highlight>
              </a:rPr>
              <a:t>   </a:t>
            </a:r>
            <a:endParaRPr sz="2400">
              <a:highlight>
                <a:schemeClr val="accent5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311700" y="9250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More thoughts about the product:</a:t>
            </a:r>
            <a:endParaRPr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Product is easy for instructors to use. Answers follow each section</a:t>
            </a:r>
            <a:br>
              <a:rPr lang="en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of problems.</a:t>
            </a:r>
            <a:endParaRPr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Content is highly relevant to student and instructors needs and </a:t>
            </a:r>
            <a:br>
              <a:rPr lang="en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extremely time beneficial.</a:t>
            </a:r>
            <a:endParaRPr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We are just beginning to use the product with students, so we do not have any hard data yet, but except it to be effective in helping students achieve a level gain.</a:t>
            </a:r>
            <a:endParaRPr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341</Words>
  <Application>Microsoft Office PowerPoint</Application>
  <PresentationFormat>On-screen Show (16:9)</PresentationFormat>
  <Paragraphs>41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Impact</vt:lpstr>
      <vt:lpstr>Arial</vt:lpstr>
      <vt:lpstr>Merriweather</vt:lpstr>
      <vt:lpstr>Roboto</vt:lpstr>
      <vt:lpstr>Geometric</vt:lpstr>
      <vt:lpstr>TABE 11/12 Study Guide For Math Level M</vt:lpstr>
      <vt:lpstr>TABE 11/12 Study Guide for Math Level M    </vt:lpstr>
      <vt:lpstr>TABE 11/12 Study Guide for Math Level M    </vt:lpstr>
      <vt:lpstr>TABE 11/12 Study Guide for Math Level M    </vt:lpstr>
      <vt:lpstr>TABE 11/12 Study Guide for Math Level M    </vt:lpstr>
      <vt:lpstr>TABE 11/12 Study Guide for Math Level M    </vt:lpstr>
      <vt:lpstr>TABE 11/12 Study Guide for Math Level M    </vt:lpstr>
      <vt:lpstr>TABE 11/12 Study Guide for Math Level M    </vt:lpstr>
      <vt:lpstr>TABE 11/12 Study Guide for Math Level M    </vt:lpstr>
      <vt:lpstr>TABE 11/12 Study Guide for Math Level M    </vt:lpstr>
      <vt:lpstr>TABE 11/12 Study Guide for Math Level M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11/12 Study Guide For Math Level M</dc:title>
  <dc:creator>Pamela Denise Callahan</dc:creator>
  <cp:lastModifiedBy>Joanna Botts</cp:lastModifiedBy>
  <cp:revision>2</cp:revision>
  <dcterms:modified xsi:type="dcterms:W3CDTF">2019-12-19T14:54:13Z</dcterms:modified>
</cp:coreProperties>
</file>